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4" r:id="rId5"/>
    <p:sldId id="262" r:id="rId6"/>
    <p:sldId id="258" r:id="rId7"/>
    <p:sldId id="259" r:id="rId8"/>
    <p:sldId id="265" r:id="rId9"/>
    <p:sldId id="266" r:id="rId10"/>
    <p:sldId id="267" r:id="rId11"/>
    <p:sldId id="268" r:id="rId1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2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2FB8E203-0811-E74B-82C5-1FB08B401585}" type="datetimeFigureOut">
              <a:rPr lang="nl-NL" smtClean="0"/>
              <a:t>10-10-15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428375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FB8E203-0811-E74B-82C5-1FB08B401585}" type="datetimeFigureOut">
              <a:rPr lang="nl-NL" smtClean="0"/>
              <a:t>10-10-15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288585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FB8E203-0811-E74B-82C5-1FB08B401585}" type="datetimeFigureOut">
              <a:rPr lang="nl-NL" smtClean="0"/>
              <a:t>10-10-15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340736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FB8E203-0811-E74B-82C5-1FB08B401585}" type="datetimeFigureOut">
              <a:rPr lang="nl-NL" smtClean="0"/>
              <a:t>10-10-15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225681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2FB8E203-0811-E74B-82C5-1FB08B401585}" type="datetimeFigureOut">
              <a:rPr lang="nl-NL" smtClean="0"/>
              <a:t>10-10-15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402261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FB8E203-0811-E74B-82C5-1FB08B401585}" type="datetimeFigureOut">
              <a:rPr lang="nl-NL" smtClean="0"/>
              <a:t>10-10-15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361886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FB8E203-0811-E74B-82C5-1FB08B401585}" type="datetimeFigureOut">
              <a:rPr lang="nl-NL" smtClean="0"/>
              <a:t>10-10-15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206530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2FB8E203-0811-E74B-82C5-1FB08B401585}" type="datetimeFigureOut">
              <a:rPr lang="nl-NL" smtClean="0"/>
              <a:t>10-10-15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122305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FB8E203-0811-E74B-82C5-1FB08B401585}" type="datetimeFigureOut">
              <a:rPr lang="nl-NL" smtClean="0"/>
              <a:t>10-10-15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378725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FB8E203-0811-E74B-82C5-1FB08B401585}" type="datetimeFigureOut">
              <a:rPr lang="nl-NL" smtClean="0"/>
              <a:t>10-10-15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263277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FB8E203-0811-E74B-82C5-1FB08B401585}" type="datetimeFigureOut">
              <a:rPr lang="nl-NL" smtClean="0"/>
              <a:t>10-10-15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D876AA-B613-D241-9392-2CE3FC0530F0}" type="slidenum">
              <a:rPr lang="nl-NL" smtClean="0"/>
              <a:t>‹nr.›</a:t>
            </a:fld>
            <a:endParaRPr lang="nl-NL"/>
          </a:p>
        </p:txBody>
      </p:sp>
    </p:spTree>
    <p:extLst>
      <p:ext uri="{BB962C8B-B14F-4D97-AF65-F5344CB8AC3E}">
        <p14:creationId xmlns:p14="http://schemas.microsoft.com/office/powerpoint/2010/main" val="417925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8E203-0811-E74B-82C5-1FB08B401585}" type="datetimeFigureOut">
              <a:rPr lang="nl-NL" smtClean="0"/>
              <a:t>10-10-15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876AA-B613-D241-9392-2CE3FC0530F0}" type="slidenum">
              <a:rPr lang="nl-NL" smtClean="0"/>
              <a:t>‹nr.›</a:t>
            </a:fld>
            <a:endParaRPr lang="nl-NL"/>
          </a:p>
        </p:txBody>
      </p:sp>
    </p:spTree>
    <p:extLst>
      <p:ext uri="{BB962C8B-B14F-4D97-AF65-F5344CB8AC3E}">
        <p14:creationId xmlns:p14="http://schemas.microsoft.com/office/powerpoint/2010/main" val="305874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kunst-en-cultuur.infonu.nl/geschiedenis/155261-de-zwarte-dood-een-ware-pest.html"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s://www.youtube.com/watch?v=tZyJpFa5Y_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hyperlink" Target="http://www.casa-in-italia.com/info/Assisi_basiliek.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77245"/>
            <a:ext cx="7772400" cy="1408381"/>
          </a:xfrm>
        </p:spPr>
        <p:txBody>
          <a:bodyPr/>
          <a:lstStyle/>
          <a:p>
            <a:r>
              <a:rPr lang="nl-NL" dirty="0" smtClean="0"/>
              <a:t>De pest – De dood – Het kruis</a:t>
            </a:r>
            <a:endParaRPr lang="nl-NL" dirty="0"/>
          </a:p>
        </p:txBody>
      </p:sp>
      <p:sp>
        <p:nvSpPr>
          <p:cNvPr id="3" name="Subtitel 2"/>
          <p:cNvSpPr>
            <a:spLocks noGrp="1"/>
          </p:cNvSpPr>
          <p:nvPr>
            <p:ph type="subTitle" idx="1"/>
          </p:nvPr>
        </p:nvSpPr>
        <p:spPr>
          <a:xfrm>
            <a:off x="1371600" y="1622154"/>
            <a:ext cx="6400800" cy="1257483"/>
          </a:xfrm>
        </p:spPr>
        <p:txBody>
          <a:bodyPr/>
          <a:lstStyle/>
          <a:p>
            <a:r>
              <a:rPr lang="nl-NL" dirty="0" smtClean="0"/>
              <a:t>Oorzaken en gevolgen in de late middeleeuwen</a:t>
            </a:r>
            <a:endParaRPr lang="nl-NL" dirty="0"/>
          </a:p>
        </p:txBody>
      </p:sp>
      <p:pic>
        <p:nvPicPr>
          <p:cNvPr id="5" name="Afbeelding 4" descr="http://www.faqt.nl/wp-content/uploads/2011/03/dans-van-de-dood.jpg"/>
          <p:cNvPicPr/>
          <p:nvPr/>
        </p:nvPicPr>
        <p:blipFill>
          <a:blip r:embed="rId2">
            <a:extLst>
              <a:ext uri="{28A0092B-C50C-407E-A947-70E740481C1C}">
                <a14:useLocalDpi xmlns:a14="http://schemas.microsoft.com/office/drawing/2010/main" val="0"/>
              </a:ext>
            </a:extLst>
          </a:blip>
          <a:srcRect/>
          <a:stretch>
            <a:fillRect/>
          </a:stretch>
        </p:blipFill>
        <p:spPr bwMode="auto">
          <a:xfrm>
            <a:off x="2234201" y="2879637"/>
            <a:ext cx="4417124" cy="3406225"/>
          </a:xfrm>
          <a:prstGeom prst="rect">
            <a:avLst/>
          </a:prstGeom>
          <a:noFill/>
          <a:ln>
            <a:noFill/>
          </a:ln>
        </p:spPr>
      </p:pic>
    </p:spTree>
    <p:extLst>
      <p:ext uri="{BB962C8B-B14F-4D97-AF65-F5344CB8AC3E}">
        <p14:creationId xmlns:p14="http://schemas.microsoft.com/office/powerpoint/2010/main" val="7613829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Het lijden van Jezus: Pieta</a:t>
            </a:r>
            <a:br>
              <a:rPr lang="nl-NL" dirty="0" smtClean="0"/>
            </a:br>
            <a:r>
              <a:rPr lang="nl-NL" dirty="0" smtClean="0"/>
              <a:t>Emotie leidt tot invoelen en inleven</a:t>
            </a:r>
            <a:endParaRPr lang="nl-NL" dirty="0"/>
          </a:p>
        </p:txBody>
      </p:sp>
      <p:pic>
        <p:nvPicPr>
          <p:cNvPr id="4" name="Tijdelijke aanduiding voor inhoud 3" descr="http://onderdek.websites.xs4all.nl/oek/pics/Roettgen%20Pieta,%20vroege%2014de%20eeuw.jpg"/>
          <p:cNvPicPr>
            <a:picLocks noGrp="1"/>
          </p:cNvPicPr>
          <p:nvPr>
            <p:ph idx="1"/>
          </p:nvPr>
        </p:nvPicPr>
        <p:blipFill>
          <a:blip r:embed="rId2">
            <a:extLst>
              <a:ext uri="{28A0092B-C50C-407E-A947-70E740481C1C}">
                <a14:useLocalDpi xmlns:a14="http://schemas.microsoft.com/office/drawing/2010/main" val="0"/>
              </a:ext>
            </a:extLst>
          </a:blip>
          <a:srcRect l="-101526" r="-101526"/>
          <a:stretch>
            <a:fillRect/>
          </a:stretch>
        </p:blipFill>
        <p:spPr bwMode="auto">
          <a:xfrm>
            <a:off x="-1643325" y="1600200"/>
            <a:ext cx="8229600" cy="4525963"/>
          </a:xfrm>
          <a:prstGeom prst="rect">
            <a:avLst/>
          </a:prstGeom>
          <a:noFill/>
          <a:ln>
            <a:noFill/>
          </a:ln>
        </p:spPr>
      </p:pic>
      <p:pic>
        <p:nvPicPr>
          <p:cNvPr id="5" name="Afbeelding 4" descr="http://www.teggelaar.com/rome/images/imagesub/imrome/R129.jpg"/>
          <p:cNvPicPr/>
          <p:nvPr/>
        </p:nvPicPr>
        <p:blipFill>
          <a:blip r:embed="rId3">
            <a:extLst>
              <a:ext uri="{28A0092B-C50C-407E-A947-70E740481C1C}">
                <a14:useLocalDpi xmlns:a14="http://schemas.microsoft.com/office/drawing/2010/main" val="0"/>
              </a:ext>
            </a:extLst>
          </a:blip>
          <a:srcRect/>
          <a:stretch>
            <a:fillRect/>
          </a:stretch>
        </p:blipFill>
        <p:spPr bwMode="auto">
          <a:xfrm>
            <a:off x="4061206" y="1600200"/>
            <a:ext cx="4212087" cy="4525963"/>
          </a:xfrm>
          <a:prstGeom prst="rect">
            <a:avLst/>
          </a:prstGeom>
          <a:noFill/>
          <a:ln>
            <a:noFill/>
          </a:ln>
        </p:spPr>
      </p:pic>
    </p:spTree>
    <p:extLst>
      <p:ext uri="{BB962C8B-B14F-4D97-AF65-F5344CB8AC3E}">
        <p14:creationId xmlns:p14="http://schemas.microsoft.com/office/powerpoint/2010/main" val="1805788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63172"/>
          </a:xfrm>
        </p:spPr>
        <p:txBody>
          <a:bodyPr>
            <a:normAutofit fontScale="90000"/>
          </a:bodyPr>
          <a:lstStyle/>
          <a:p>
            <a:r>
              <a:rPr lang="nl-NL" dirty="0" smtClean="0"/>
              <a:t>Moederliefde : Maria en Jezus</a:t>
            </a:r>
            <a:endParaRPr lang="nl-NL" dirty="0"/>
          </a:p>
        </p:txBody>
      </p:sp>
      <p:pic>
        <p:nvPicPr>
          <p:cNvPr id="4" name="Tijdelijke aanduiding voor inhoud 3" descr="http://middeleeuwen.clubs.nl/uploads/30381/images/blogpost/8757176501d701584864159c528ff071cb1c3bd6.jpg"/>
          <p:cNvPicPr>
            <a:picLocks noGrp="1"/>
          </p:cNvPicPr>
          <p:nvPr>
            <p:ph idx="1"/>
          </p:nvPr>
        </p:nvPicPr>
        <p:blipFill>
          <a:blip r:embed="rId2">
            <a:extLst>
              <a:ext uri="{28A0092B-C50C-407E-A947-70E740481C1C}">
                <a14:useLocalDpi xmlns:a14="http://schemas.microsoft.com/office/drawing/2010/main" val="0"/>
              </a:ext>
            </a:extLst>
          </a:blip>
          <a:srcRect l="-25530" r="-25530"/>
          <a:stretch>
            <a:fillRect/>
          </a:stretch>
        </p:blipFill>
        <p:spPr bwMode="auto">
          <a:xfrm>
            <a:off x="1940861" y="1600200"/>
            <a:ext cx="8229600" cy="4525963"/>
          </a:xfrm>
          <a:prstGeom prst="rect">
            <a:avLst/>
          </a:prstGeom>
          <a:noFill/>
          <a:ln>
            <a:noFill/>
          </a:ln>
        </p:spPr>
      </p:pic>
      <p:pic>
        <p:nvPicPr>
          <p:cNvPr id="5" name="Afbeelding 4" descr="http://www.nieuwsbronnen.com/veronakapel/acuto.jpg"/>
          <p:cNvPicPr/>
          <p:nvPr/>
        </p:nvPicPr>
        <p:blipFill>
          <a:blip r:embed="rId3">
            <a:extLst>
              <a:ext uri="{28A0092B-C50C-407E-A947-70E740481C1C}">
                <a14:useLocalDpi xmlns:a14="http://schemas.microsoft.com/office/drawing/2010/main" val="0"/>
              </a:ext>
            </a:extLst>
          </a:blip>
          <a:srcRect/>
          <a:stretch>
            <a:fillRect/>
          </a:stretch>
        </p:blipFill>
        <p:spPr bwMode="auto">
          <a:xfrm>
            <a:off x="720148" y="1632333"/>
            <a:ext cx="2441425" cy="4493830"/>
          </a:xfrm>
          <a:prstGeom prst="rect">
            <a:avLst/>
          </a:prstGeom>
          <a:noFill/>
          <a:ln>
            <a:noFill/>
          </a:ln>
        </p:spPr>
      </p:pic>
      <p:sp>
        <p:nvSpPr>
          <p:cNvPr id="8" name="Tekstvak 7"/>
          <p:cNvSpPr txBox="1"/>
          <p:nvPr/>
        </p:nvSpPr>
        <p:spPr>
          <a:xfrm>
            <a:off x="457200" y="6362866"/>
            <a:ext cx="8356748" cy="369332"/>
          </a:xfrm>
          <a:prstGeom prst="rect">
            <a:avLst/>
          </a:prstGeom>
          <a:noFill/>
        </p:spPr>
        <p:txBody>
          <a:bodyPr wrap="square" rtlCol="0">
            <a:spAutoFit/>
          </a:bodyPr>
          <a:lstStyle/>
          <a:p>
            <a:r>
              <a:rPr lang="nl-NL" dirty="0" smtClean="0"/>
              <a:t>Beschrijf de verschillen in vormgeving en en het verschil in relatie tussen Jezus en Maria</a:t>
            </a:r>
            <a:endParaRPr lang="nl-NL" dirty="0"/>
          </a:p>
        </p:txBody>
      </p:sp>
      <p:sp>
        <p:nvSpPr>
          <p:cNvPr id="3" name="Tekstvak 2"/>
          <p:cNvSpPr txBox="1"/>
          <p:nvPr/>
        </p:nvSpPr>
        <p:spPr>
          <a:xfrm>
            <a:off x="991810" y="1028095"/>
            <a:ext cx="7694990" cy="369332"/>
          </a:xfrm>
          <a:prstGeom prst="rect">
            <a:avLst/>
          </a:prstGeom>
          <a:noFill/>
        </p:spPr>
        <p:txBody>
          <a:bodyPr wrap="square" rtlCol="0">
            <a:spAutoFit/>
          </a:bodyPr>
          <a:lstStyle/>
          <a:p>
            <a:r>
              <a:rPr lang="nl-NL" dirty="0" smtClean="0"/>
              <a:t>Romaans </a:t>
            </a:r>
            <a:r>
              <a:rPr lang="nl-NL" dirty="0" smtClean="0">
                <a:latin typeface="Wingdings"/>
                <a:ea typeface="Wingdings"/>
                <a:cs typeface="Wingdings"/>
                <a:sym typeface="Wingdings"/>
              </a:rPr>
              <a:t></a:t>
            </a:r>
            <a:r>
              <a:rPr lang="nl-NL" dirty="0">
                <a:sym typeface="Wingdings"/>
              </a:rPr>
              <a:t>	</a:t>
            </a:r>
            <a:r>
              <a:rPr lang="nl-NL" dirty="0" smtClean="0">
                <a:sym typeface="Wingdings"/>
              </a:rPr>
              <a:t>				Gotiek </a:t>
            </a:r>
            <a:r>
              <a:rPr lang="nl-NL" dirty="0" smtClean="0">
                <a:latin typeface="Wingdings"/>
                <a:ea typeface="Wingdings"/>
                <a:cs typeface="Wingdings"/>
                <a:sym typeface="Wingdings"/>
              </a:rPr>
              <a:t></a:t>
            </a:r>
            <a:endParaRPr lang="nl-NL" dirty="0"/>
          </a:p>
        </p:txBody>
      </p:sp>
    </p:spTree>
    <p:extLst>
      <p:ext uri="{BB962C8B-B14F-4D97-AF65-F5344CB8AC3E}">
        <p14:creationId xmlns:p14="http://schemas.microsoft.com/office/powerpoint/2010/main" val="40450040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Pest</a:t>
            </a:r>
            <a:endParaRPr lang="nl-NL" dirty="0"/>
          </a:p>
        </p:txBody>
      </p:sp>
      <p:sp>
        <p:nvSpPr>
          <p:cNvPr id="3" name="Tijdelijke aanduiding voor inhoud 2"/>
          <p:cNvSpPr>
            <a:spLocks noGrp="1"/>
          </p:cNvSpPr>
          <p:nvPr>
            <p:ph idx="1"/>
          </p:nvPr>
        </p:nvSpPr>
        <p:spPr>
          <a:xfrm>
            <a:off x="457200" y="1164068"/>
            <a:ext cx="8229600" cy="5573410"/>
          </a:xfrm>
        </p:spPr>
        <p:txBody>
          <a:bodyPr>
            <a:normAutofit/>
          </a:bodyPr>
          <a:lstStyle/>
          <a:p>
            <a:r>
              <a:rPr lang="nl-NL" sz="2000" dirty="0" smtClean="0"/>
              <a:t>Bekijk onderstaande film en beantwoord de vragen op het werkblad.</a:t>
            </a:r>
          </a:p>
          <a:p>
            <a:r>
              <a:rPr lang="nl-NL" sz="1800" u="sng" dirty="0">
                <a:hlinkClick r:id="rId2"/>
              </a:rPr>
              <a:t>https://www.youtube.com/watch?v=tZyJpFa5Y_c</a:t>
            </a:r>
            <a:endParaRPr lang="nl-NL" sz="1800"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r>
              <a:rPr lang="nl-NL" sz="1900" dirty="0">
                <a:hlinkClick r:id="rId3"/>
              </a:rPr>
              <a:t>http://kunst-en-cultuur.infonu.nl/geschiedenis/155261-de-zwarte-dood-een-ware-</a:t>
            </a:r>
            <a:r>
              <a:rPr lang="nl-NL" sz="1900" dirty="0" smtClean="0">
                <a:hlinkClick r:id="rId3"/>
              </a:rPr>
              <a:t>pest.html</a:t>
            </a:r>
            <a:endParaRPr lang="nl-NL" sz="1900" dirty="0" smtClean="0"/>
          </a:p>
          <a:p>
            <a:endParaRPr lang="nl-NL" dirty="0"/>
          </a:p>
          <a:p>
            <a:endParaRPr lang="nl-NL" dirty="0"/>
          </a:p>
        </p:txBody>
      </p:sp>
      <p:pic>
        <p:nvPicPr>
          <p:cNvPr id="4" name="Afbeelding 3" descr="http://www.verwonderenenontdekken.nl/uploadedfiles/1191-De%20Zwarte%20Dood%20-%20voorstelling%20anno%201400-full.jpg"/>
          <p:cNvPicPr/>
          <p:nvPr/>
        </p:nvPicPr>
        <p:blipFill>
          <a:blip r:embed="rId4">
            <a:extLst>
              <a:ext uri="{28A0092B-C50C-407E-A947-70E740481C1C}">
                <a14:useLocalDpi xmlns:a14="http://schemas.microsoft.com/office/drawing/2010/main" val="0"/>
              </a:ext>
            </a:extLst>
          </a:blip>
          <a:srcRect/>
          <a:stretch>
            <a:fillRect/>
          </a:stretch>
        </p:blipFill>
        <p:spPr bwMode="auto">
          <a:xfrm>
            <a:off x="3328609" y="1947332"/>
            <a:ext cx="5358191" cy="3834191"/>
          </a:xfrm>
          <a:prstGeom prst="rect">
            <a:avLst/>
          </a:prstGeom>
          <a:noFill/>
          <a:ln>
            <a:noFill/>
          </a:ln>
        </p:spPr>
      </p:pic>
    </p:spTree>
    <p:extLst>
      <p:ext uri="{BB962C8B-B14F-4D97-AF65-F5344CB8AC3E}">
        <p14:creationId xmlns:p14="http://schemas.microsoft.com/office/powerpoint/2010/main" val="30653180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afbeelding 2015-10-01 om 12.07.43.png"/>
          <p:cNvPicPr>
            <a:picLocks noGrp="1" noChangeAspect="1"/>
          </p:cNvPicPr>
          <p:nvPr>
            <p:ph idx="1"/>
          </p:nvPr>
        </p:nvPicPr>
        <p:blipFill>
          <a:blip r:embed="rId2">
            <a:extLst>
              <a:ext uri="{28A0092B-C50C-407E-A947-70E740481C1C}">
                <a14:useLocalDpi xmlns:a14="http://schemas.microsoft.com/office/drawing/2010/main" val="0"/>
              </a:ext>
            </a:extLst>
          </a:blip>
          <a:srcRect t="-59007" b="-59007"/>
          <a:stretch>
            <a:fillRect/>
          </a:stretch>
        </p:blipFill>
        <p:spPr>
          <a:xfrm>
            <a:off x="457200" y="-719890"/>
            <a:ext cx="8229600" cy="4525963"/>
          </a:xfrm>
        </p:spPr>
      </p:pic>
      <p:pic>
        <p:nvPicPr>
          <p:cNvPr id="5" name="Tijdelijke aanduiding voor inhoud 3" descr="Schermafbeelding 2015-10-01 om 12.07.59.png"/>
          <p:cNvPicPr>
            <a:picLocks noChangeAspect="1"/>
          </p:cNvPicPr>
          <p:nvPr/>
        </p:nvPicPr>
        <p:blipFill>
          <a:blip r:embed="rId3">
            <a:extLst>
              <a:ext uri="{28A0092B-C50C-407E-A947-70E740481C1C}">
                <a14:useLocalDpi xmlns:a14="http://schemas.microsoft.com/office/drawing/2010/main" val="0"/>
              </a:ext>
            </a:extLst>
          </a:blip>
          <a:srcRect t="-73963" b="-73963"/>
          <a:stretch>
            <a:fillRect/>
          </a:stretch>
        </p:blipFill>
        <p:spPr>
          <a:xfrm>
            <a:off x="457200" y="1600200"/>
            <a:ext cx="8229600" cy="4525963"/>
          </a:xfrm>
          <a:prstGeom prst="rect">
            <a:avLst/>
          </a:prstGeom>
        </p:spPr>
      </p:pic>
      <p:pic>
        <p:nvPicPr>
          <p:cNvPr id="6" name="Afbeelding 5" descr="http://images.delcampe.com/img_large/auction/000/159/673/950_001.jpg?v=2"/>
          <p:cNvPicPr/>
          <p:nvPr/>
        </p:nvPicPr>
        <p:blipFill>
          <a:blip r:embed="rId4">
            <a:extLst>
              <a:ext uri="{28A0092B-C50C-407E-A947-70E740481C1C}">
                <a14:useLocalDpi xmlns:a14="http://schemas.microsoft.com/office/drawing/2010/main" val="0"/>
              </a:ext>
            </a:extLst>
          </a:blip>
          <a:srcRect/>
          <a:stretch>
            <a:fillRect/>
          </a:stretch>
        </p:blipFill>
        <p:spPr bwMode="auto">
          <a:xfrm>
            <a:off x="6460179" y="4603545"/>
            <a:ext cx="2226621" cy="2122773"/>
          </a:xfrm>
          <a:prstGeom prst="rect">
            <a:avLst/>
          </a:prstGeom>
          <a:noFill/>
          <a:ln>
            <a:noFill/>
          </a:ln>
        </p:spPr>
      </p:pic>
      <p:pic>
        <p:nvPicPr>
          <p:cNvPr id="7" name="Afbeelding 6" descr="http://s.s-bol.com/imgbase0/imagebase/large/FC/8/7/8/7/9200000032067878.jpg"/>
          <p:cNvPicPr/>
          <p:nvPr/>
        </p:nvPicPr>
        <p:blipFill>
          <a:blip r:embed="rId5">
            <a:extLst>
              <a:ext uri="{28A0092B-C50C-407E-A947-70E740481C1C}">
                <a14:useLocalDpi xmlns:a14="http://schemas.microsoft.com/office/drawing/2010/main" val="0"/>
              </a:ext>
            </a:extLst>
          </a:blip>
          <a:srcRect/>
          <a:stretch>
            <a:fillRect/>
          </a:stretch>
        </p:blipFill>
        <p:spPr bwMode="auto">
          <a:xfrm>
            <a:off x="3798042" y="4603545"/>
            <a:ext cx="2454684" cy="1766015"/>
          </a:xfrm>
          <a:prstGeom prst="rect">
            <a:avLst/>
          </a:prstGeom>
          <a:noFill/>
          <a:ln>
            <a:noFill/>
          </a:ln>
        </p:spPr>
      </p:pic>
    </p:spTree>
    <p:extLst>
      <p:ext uri="{BB962C8B-B14F-4D97-AF65-F5344CB8AC3E}">
        <p14:creationId xmlns:p14="http://schemas.microsoft.com/office/powerpoint/2010/main" val="34939322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400" dirty="0" smtClean="0"/>
              <a:t>Latijns kruis in plattegrond romaanse</a:t>
            </a:r>
            <a:br>
              <a:rPr lang="nl-NL" sz="2400" dirty="0" smtClean="0"/>
            </a:br>
            <a:r>
              <a:rPr lang="nl-NL" sz="2400" dirty="0" smtClean="0"/>
              <a:t>kerk.</a:t>
            </a:r>
            <a:endParaRPr lang="nl-NL" sz="2400" dirty="0"/>
          </a:p>
        </p:txBody>
      </p:sp>
      <p:pic>
        <p:nvPicPr>
          <p:cNvPr id="4" name="Tijdelijke aanduiding voor inhoud 3" descr="http://www.stedentipsvoortrips.nl/kunsthistorie/romaansegrondplan.gif"/>
          <p:cNvPicPr>
            <a:picLocks noGrp="1"/>
          </p:cNvPicPr>
          <p:nvPr>
            <p:ph idx="1"/>
          </p:nvPr>
        </p:nvPicPr>
        <p:blipFill>
          <a:blip r:embed="rId2">
            <a:extLst>
              <a:ext uri="{28A0092B-C50C-407E-A947-70E740481C1C}">
                <a14:useLocalDpi xmlns:a14="http://schemas.microsoft.com/office/drawing/2010/main" val="0"/>
              </a:ext>
            </a:extLst>
          </a:blip>
          <a:srcRect t="6426" b="6426"/>
          <a:stretch>
            <a:fillRect/>
          </a:stretch>
        </p:blipFill>
        <p:spPr bwMode="auto">
          <a:xfrm rot="16200000">
            <a:off x="3721868" y="1780543"/>
            <a:ext cx="6381538" cy="3369729"/>
          </a:xfrm>
          <a:prstGeom prst="rect">
            <a:avLst/>
          </a:prstGeom>
          <a:noFill/>
          <a:ln>
            <a:noFill/>
          </a:ln>
        </p:spPr>
      </p:pic>
      <p:sp>
        <p:nvSpPr>
          <p:cNvPr id="3" name="Tekstvak 2"/>
          <p:cNvSpPr txBox="1"/>
          <p:nvPr/>
        </p:nvSpPr>
        <p:spPr>
          <a:xfrm>
            <a:off x="689429" y="1536095"/>
            <a:ext cx="4281714" cy="5355313"/>
          </a:xfrm>
          <a:prstGeom prst="rect">
            <a:avLst/>
          </a:prstGeom>
          <a:noFill/>
        </p:spPr>
        <p:txBody>
          <a:bodyPr wrap="square" rtlCol="0">
            <a:spAutoFit/>
          </a:bodyPr>
          <a:lstStyle/>
          <a:p>
            <a:r>
              <a:rPr lang="nl-NL" dirty="0"/>
              <a:t>Een kerk is veelal in samenhang gebracht met de grote wijde wereld op basis van de zogenaamde</a:t>
            </a:r>
            <a:r>
              <a:rPr lang="nl-NL" b="1" dirty="0"/>
              <a:t> oriëntering</a:t>
            </a:r>
            <a:r>
              <a:rPr lang="nl-NL" dirty="0"/>
              <a:t>. Dit houdt in het richten van een gebouw op een bepaald punt dat in religieus opzicht belangrijk wordt gevonden. </a:t>
            </a:r>
            <a:r>
              <a:rPr lang="nl-NL" b="1" dirty="0"/>
              <a:t>Bij een kerk is dit oriëntatie op het oosten bij het gebed. </a:t>
            </a:r>
            <a:r>
              <a:rPr lang="nl-NL" dirty="0"/>
              <a:t>Vanaf de derde eeuw is deze gewoonte gebaseerd op bijbels-symbolische gronden: Christus als 'Licht van de Wereld' en de 'Zon der Gerechtigheid' (vergelijk Maleachi 4:2, Lucas 1:78 en Johannes 8:12) en de verwachting van de wederkomst van Christus uit het oosten (</a:t>
            </a:r>
            <a:r>
              <a:rPr lang="nl-NL" dirty="0" err="1"/>
              <a:t>Matteüs</a:t>
            </a:r>
            <a:r>
              <a:rPr lang="nl-NL" dirty="0"/>
              <a:t> 24:27 en Openbaringen 7:2). </a:t>
            </a:r>
            <a:r>
              <a:rPr lang="nl-NL" b="1" dirty="0"/>
              <a:t>Vandaar dat het koor bijna altijd op het oosten is gericht, omdat dit het deel van de kerk is waar de Mis, het belangrijkste onderdeel van de rooms-katholieke eredienst, wordt gehouden</a:t>
            </a:r>
            <a:r>
              <a:rPr lang="nl-NL" dirty="0"/>
              <a:t>. </a:t>
            </a:r>
          </a:p>
        </p:txBody>
      </p:sp>
    </p:spTree>
    <p:extLst>
      <p:ext uri="{BB962C8B-B14F-4D97-AF65-F5344CB8AC3E}">
        <p14:creationId xmlns:p14="http://schemas.microsoft.com/office/powerpoint/2010/main" val="2574284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Kruisiging van Jezus</a:t>
            </a:r>
            <a:endParaRPr lang="nl-NL" dirty="0"/>
          </a:p>
        </p:txBody>
      </p:sp>
      <p:pic>
        <p:nvPicPr>
          <p:cNvPr id="4" name="Tijdelijke aanduiding voor inhoud 3" descr="coon van de kruisiging van Jezus Christus. Bron: Nationaal Archief."/>
          <p:cNvPicPr>
            <a:picLocks noGrp="1"/>
          </p:cNvPicPr>
          <p:nvPr>
            <p:ph idx="1"/>
          </p:nvPr>
        </p:nvPicPr>
        <p:blipFill>
          <a:blip r:embed="rId2">
            <a:extLst>
              <a:ext uri="{28A0092B-C50C-407E-A947-70E740481C1C}">
                <a14:useLocalDpi xmlns:a14="http://schemas.microsoft.com/office/drawing/2010/main" val="0"/>
              </a:ext>
            </a:extLst>
          </a:blip>
          <a:srcRect l="-38636" r="-38636"/>
          <a:stretch>
            <a:fillRect/>
          </a:stretch>
        </p:blipFill>
        <p:spPr bwMode="auto">
          <a:xfrm>
            <a:off x="-596015" y="1874236"/>
            <a:ext cx="4545572" cy="2625524"/>
          </a:xfrm>
          <a:prstGeom prst="rect">
            <a:avLst/>
          </a:prstGeom>
          <a:noFill/>
          <a:ln>
            <a:noFill/>
          </a:ln>
        </p:spPr>
      </p:pic>
      <p:pic>
        <p:nvPicPr>
          <p:cNvPr id="5" name="Afbeelding 4" descr="eyden"/>
          <p:cNvPicPr/>
          <p:nvPr/>
        </p:nvPicPr>
        <p:blipFill>
          <a:blip r:embed="rId3">
            <a:extLst>
              <a:ext uri="{28A0092B-C50C-407E-A947-70E740481C1C}">
                <a14:useLocalDpi xmlns:a14="http://schemas.microsoft.com/office/drawing/2010/main" val="0"/>
              </a:ext>
            </a:extLst>
          </a:blip>
          <a:srcRect/>
          <a:stretch>
            <a:fillRect/>
          </a:stretch>
        </p:blipFill>
        <p:spPr bwMode="auto">
          <a:xfrm>
            <a:off x="3181185" y="1874236"/>
            <a:ext cx="5715000" cy="3812540"/>
          </a:xfrm>
          <a:prstGeom prst="rect">
            <a:avLst/>
          </a:prstGeom>
          <a:noFill/>
          <a:ln>
            <a:noFill/>
          </a:ln>
        </p:spPr>
      </p:pic>
      <p:sp>
        <p:nvSpPr>
          <p:cNvPr id="6" name="Tekstvak 5"/>
          <p:cNvSpPr txBox="1"/>
          <p:nvPr/>
        </p:nvSpPr>
        <p:spPr>
          <a:xfrm>
            <a:off x="578376" y="5859874"/>
            <a:ext cx="8197852" cy="923330"/>
          </a:xfrm>
          <a:prstGeom prst="rect">
            <a:avLst/>
          </a:prstGeom>
          <a:noFill/>
        </p:spPr>
        <p:txBody>
          <a:bodyPr wrap="square" rtlCol="0">
            <a:spAutoFit/>
          </a:bodyPr>
          <a:lstStyle/>
          <a:p>
            <a:r>
              <a:rPr lang="nl-NL" dirty="0" smtClean="0"/>
              <a:t>Noteer beeldende kenmerken voor de Romaanse schilderkunst en</a:t>
            </a:r>
          </a:p>
          <a:p>
            <a:r>
              <a:rPr lang="nl-NL" dirty="0" smtClean="0"/>
              <a:t>kenmerken van de Gotische schilderkunst. Let op ruimte, kleur, licht, vorm en compositie. Zet de antwoorden in 2 kolommen naast elkaar. </a:t>
            </a:r>
            <a:endParaRPr lang="nl-NL" dirty="0"/>
          </a:p>
        </p:txBody>
      </p:sp>
      <p:sp>
        <p:nvSpPr>
          <p:cNvPr id="3" name="Tekstvak 2"/>
          <p:cNvSpPr txBox="1"/>
          <p:nvPr/>
        </p:nvSpPr>
        <p:spPr>
          <a:xfrm>
            <a:off x="578376" y="4668762"/>
            <a:ext cx="2509333" cy="369332"/>
          </a:xfrm>
          <a:prstGeom prst="rect">
            <a:avLst/>
          </a:prstGeom>
          <a:noFill/>
        </p:spPr>
        <p:txBody>
          <a:bodyPr wrap="none" rtlCol="0">
            <a:spAutoFit/>
          </a:bodyPr>
          <a:lstStyle/>
          <a:p>
            <a:r>
              <a:rPr lang="nl-NL" dirty="0" smtClean="0"/>
              <a:t>Romaans </a:t>
            </a:r>
            <a:r>
              <a:rPr lang="nl-NL" dirty="0" smtClean="0">
                <a:latin typeface="Wingdings"/>
                <a:ea typeface="Wingdings"/>
                <a:cs typeface="Wingdings"/>
                <a:sym typeface="Wingdings"/>
              </a:rPr>
              <a:t></a:t>
            </a:r>
            <a:r>
              <a:rPr lang="nl-NL" dirty="0" smtClean="0"/>
              <a:t>en Gotiek </a:t>
            </a:r>
            <a:r>
              <a:rPr lang="nl-NL" dirty="0" smtClean="0">
                <a:latin typeface="Wingdings"/>
                <a:ea typeface="Wingdings"/>
                <a:cs typeface="Wingdings"/>
                <a:sym typeface="Wingdings"/>
              </a:rPr>
              <a:t></a:t>
            </a:r>
            <a:endParaRPr lang="nl-NL" dirty="0"/>
          </a:p>
        </p:txBody>
      </p:sp>
    </p:spTree>
    <p:extLst>
      <p:ext uri="{BB962C8B-B14F-4D97-AF65-F5344CB8AC3E}">
        <p14:creationId xmlns:p14="http://schemas.microsoft.com/office/powerpoint/2010/main" val="6640088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kruis en de symboliek</a:t>
            </a:r>
            <a:endParaRPr lang="nl-NL" dirty="0"/>
          </a:p>
        </p:txBody>
      </p:sp>
      <p:pic>
        <p:nvPicPr>
          <p:cNvPr id="4" name="Tijdelijke aanduiding voor inhoud 3" descr="Schermafbeelding 2015-10-01 om 12.07.05.png"/>
          <p:cNvPicPr>
            <a:picLocks noGrp="1" noChangeAspect="1"/>
          </p:cNvPicPr>
          <p:nvPr>
            <p:ph idx="1"/>
          </p:nvPr>
        </p:nvPicPr>
        <p:blipFill>
          <a:blip r:embed="rId2">
            <a:extLst>
              <a:ext uri="{28A0092B-C50C-407E-A947-70E740481C1C}">
                <a14:useLocalDpi xmlns:a14="http://schemas.microsoft.com/office/drawing/2010/main" val="0"/>
              </a:ext>
            </a:extLst>
          </a:blip>
          <a:srcRect t="-69333" b="-69333"/>
          <a:stretch>
            <a:fillRect/>
          </a:stretch>
        </p:blipFill>
        <p:spPr>
          <a:xfrm>
            <a:off x="457200" y="274639"/>
            <a:ext cx="6435300" cy="3547402"/>
          </a:xfrm>
        </p:spPr>
      </p:pic>
      <p:pic>
        <p:nvPicPr>
          <p:cNvPr id="5" name="Tijdelijke aanduiding voor inhoud 3" descr="Schermafbeelding 2015-10-01 om 12.07.21.png"/>
          <p:cNvPicPr>
            <a:picLocks noChangeAspect="1"/>
          </p:cNvPicPr>
          <p:nvPr/>
        </p:nvPicPr>
        <p:blipFill>
          <a:blip r:embed="rId3">
            <a:extLst>
              <a:ext uri="{28A0092B-C50C-407E-A947-70E740481C1C}">
                <a14:useLocalDpi xmlns:a14="http://schemas.microsoft.com/office/drawing/2010/main" val="0"/>
              </a:ext>
            </a:extLst>
          </a:blip>
          <a:srcRect t="-75865" b="-75865"/>
          <a:stretch>
            <a:fillRect/>
          </a:stretch>
        </p:blipFill>
        <p:spPr>
          <a:xfrm>
            <a:off x="457200" y="2792917"/>
            <a:ext cx="6149683" cy="3382089"/>
          </a:xfrm>
          <a:prstGeom prst="rect">
            <a:avLst/>
          </a:prstGeom>
        </p:spPr>
      </p:pic>
      <p:pic>
        <p:nvPicPr>
          <p:cNvPr id="6" name="Afbeelding 5"/>
          <p:cNvPicPr>
            <a:picLocks noChangeAspect="1"/>
          </p:cNvPicPr>
          <p:nvPr/>
        </p:nvPicPr>
        <p:blipFill>
          <a:blip r:embed="rId4"/>
          <a:stretch>
            <a:fillRect/>
          </a:stretch>
        </p:blipFill>
        <p:spPr>
          <a:xfrm>
            <a:off x="7022231" y="2792917"/>
            <a:ext cx="1814803" cy="1814803"/>
          </a:xfrm>
          <a:prstGeom prst="rect">
            <a:avLst/>
          </a:prstGeom>
        </p:spPr>
      </p:pic>
      <p:pic>
        <p:nvPicPr>
          <p:cNvPr id="7" name="Afbeelding 6" descr="http://www.refdag.nl/polopoly_fs/c_croisade1_combat_2_1_562371%21image/1118408528.jpg"/>
          <p:cNvPicPr/>
          <p:nvPr/>
        </p:nvPicPr>
        <p:blipFill>
          <a:blip r:embed="rId5">
            <a:extLst>
              <a:ext uri="{28A0092B-C50C-407E-A947-70E740481C1C}">
                <a14:useLocalDpi xmlns:a14="http://schemas.microsoft.com/office/drawing/2010/main" val="0"/>
              </a:ext>
            </a:extLst>
          </a:blip>
          <a:srcRect/>
          <a:stretch>
            <a:fillRect/>
          </a:stretch>
        </p:blipFill>
        <p:spPr bwMode="auto">
          <a:xfrm>
            <a:off x="6606883" y="4859976"/>
            <a:ext cx="2427205" cy="1814859"/>
          </a:xfrm>
          <a:prstGeom prst="rect">
            <a:avLst/>
          </a:prstGeom>
          <a:noFill/>
          <a:ln>
            <a:noFill/>
          </a:ln>
        </p:spPr>
      </p:pic>
    </p:spTree>
    <p:extLst>
      <p:ext uri="{BB962C8B-B14F-4D97-AF65-F5344CB8AC3E}">
        <p14:creationId xmlns:p14="http://schemas.microsoft.com/office/powerpoint/2010/main" val="3774566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000" dirty="0" smtClean="0"/>
              <a:t>Het kruis en het lijden : </a:t>
            </a:r>
            <a:r>
              <a:rPr lang="nl-NL" sz="2000" dirty="0" err="1" smtClean="0"/>
              <a:t>Giotto</a:t>
            </a:r>
            <a:r>
              <a:rPr lang="nl-NL" sz="2000" dirty="0" smtClean="0"/>
              <a:t>: fresco van kruisiging van Jezus</a:t>
            </a:r>
            <a:endParaRPr lang="nl-NL" sz="2000" dirty="0"/>
          </a:p>
        </p:txBody>
      </p:sp>
      <p:pic>
        <p:nvPicPr>
          <p:cNvPr id="6" name="Tijdelijke aanduiding voor inhoud 5" descr="http://kunstonderwijs.eu/BOVENBOUW/Kunst%20algemeen/kunstgeschiedenis/kerk/media/giotto_crucifixion.jpg"/>
          <p:cNvPicPr>
            <a:picLocks noGrp="1"/>
          </p:cNvPicPr>
          <p:nvPr>
            <p:ph idx="1"/>
          </p:nvPr>
        </p:nvPicPr>
        <p:blipFill>
          <a:blip r:embed="rId2">
            <a:extLst>
              <a:ext uri="{28A0092B-C50C-407E-A947-70E740481C1C}">
                <a14:useLocalDpi xmlns:a14="http://schemas.microsoft.com/office/drawing/2010/main" val="0"/>
              </a:ext>
            </a:extLst>
          </a:blip>
          <a:srcRect l="-35265" r="-35265"/>
          <a:stretch>
            <a:fillRect/>
          </a:stretch>
        </p:blipFill>
        <p:spPr bwMode="auto">
          <a:xfrm>
            <a:off x="1947064" y="1600200"/>
            <a:ext cx="8229600" cy="4525963"/>
          </a:xfrm>
          <a:prstGeom prst="rect">
            <a:avLst/>
          </a:prstGeom>
          <a:noFill/>
          <a:ln>
            <a:noFill/>
          </a:ln>
        </p:spPr>
      </p:pic>
      <p:sp>
        <p:nvSpPr>
          <p:cNvPr id="7" name="Tekstvak 6"/>
          <p:cNvSpPr txBox="1"/>
          <p:nvPr/>
        </p:nvSpPr>
        <p:spPr>
          <a:xfrm>
            <a:off x="268672" y="1233310"/>
            <a:ext cx="3412487" cy="5909311"/>
          </a:xfrm>
          <a:prstGeom prst="rect">
            <a:avLst/>
          </a:prstGeom>
          <a:noFill/>
        </p:spPr>
        <p:txBody>
          <a:bodyPr wrap="square" rtlCol="0">
            <a:spAutoFit/>
          </a:bodyPr>
          <a:lstStyle/>
          <a:p>
            <a:r>
              <a:rPr lang="nl-NL" dirty="0" smtClean="0"/>
              <a:t>In de late middeleeuwen wordt </a:t>
            </a:r>
          </a:p>
          <a:p>
            <a:r>
              <a:rPr lang="nl-NL" dirty="0" smtClean="0"/>
              <a:t>Het lijden en het verdriet </a:t>
            </a:r>
          </a:p>
          <a:p>
            <a:r>
              <a:rPr lang="nl-NL" dirty="0" smtClean="0"/>
              <a:t>zichtbaarder</a:t>
            </a:r>
          </a:p>
          <a:p>
            <a:r>
              <a:rPr lang="nl-NL" dirty="0" smtClean="0"/>
              <a:t>Het geloof wordt menselijker,</a:t>
            </a:r>
          </a:p>
          <a:p>
            <a:r>
              <a:rPr lang="nl-NL" dirty="0" smtClean="0"/>
              <a:t>Menselijke emoties worden </a:t>
            </a:r>
          </a:p>
          <a:p>
            <a:r>
              <a:rPr lang="nl-NL" dirty="0" smtClean="0"/>
              <a:t>Zichtbaar in de schilder en </a:t>
            </a:r>
          </a:p>
          <a:p>
            <a:r>
              <a:rPr lang="nl-NL" dirty="0" smtClean="0"/>
              <a:t>Beeldhouwkunst. Christus wordt gezien als mens ( mensenzoon )</a:t>
            </a:r>
          </a:p>
          <a:p>
            <a:endParaRPr lang="nl-NL" dirty="0"/>
          </a:p>
          <a:p>
            <a:r>
              <a:rPr lang="nl-NL" dirty="0" smtClean="0"/>
              <a:t>De kunstenaar leeft in de stad,</a:t>
            </a:r>
          </a:p>
          <a:p>
            <a:r>
              <a:rPr lang="nl-NL" dirty="0"/>
              <a:t>i</a:t>
            </a:r>
            <a:r>
              <a:rPr lang="nl-NL" dirty="0" smtClean="0"/>
              <a:t>s een ambachtsman, getrouwd, </a:t>
            </a:r>
          </a:p>
          <a:p>
            <a:r>
              <a:rPr lang="nl-NL" dirty="0" smtClean="0"/>
              <a:t>heeft een beroep.</a:t>
            </a:r>
          </a:p>
          <a:p>
            <a:endParaRPr lang="nl-NL" dirty="0"/>
          </a:p>
          <a:p>
            <a:r>
              <a:rPr lang="nl-NL" dirty="0" smtClean="0"/>
              <a:t>In de vroege middeleeuwen was </a:t>
            </a:r>
          </a:p>
          <a:p>
            <a:r>
              <a:rPr lang="nl-NL" dirty="0" smtClean="0"/>
              <a:t>de kunstenaar een monnik in </a:t>
            </a:r>
          </a:p>
          <a:p>
            <a:r>
              <a:rPr lang="nl-NL" dirty="0" smtClean="0"/>
              <a:t>een klooster. De kunst was veel </a:t>
            </a:r>
          </a:p>
          <a:p>
            <a:r>
              <a:rPr lang="nl-NL" dirty="0" smtClean="0"/>
              <a:t>geestelijker, minder menselijk.</a:t>
            </a:r>
          </a:p>
          <a:p>
            <a:r>
              <a:rPr lang="nl-NL" dirty="0" smtClean="0"/>
              <a:t>Jezus was zoon van God )</a:t>
            </a:r>
          </a:p>
          <a:p>
            <a:r>
              <a:rPr lang="nl-NL" dirty="0" smtClean="0">
                <a:hlinkClick r:id="rId3"/>
              </a:rPr>
              <a:t>http://www.casa-in-italia.com/info/Assisi_basiliek.htm</a:t>
            </a:r>
            <a:endParaRPr lang="nl-NL" dirty="0" smtClean="0"/>
          </a:p>
          <a:p>
            <a:endParaRPr lang="nl-NL" dirty="0"/>
          </a:p>
        </p:txBody>
      </p:sp>
    </p:spTree>
    <p:extLst>
      <p:ext uri="{BB962C8B-B14F-4D97-AF65-F5344CB8AC3E}">
        <p14:creationId xmlns:p14="http://schemas.microsoft.com/office/powerpoint/2010/main" val="27077514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b="1" dirty="0" smtClean="0"/>
              <a:t>Franciscus van Assisi</a:t>
            </a:r>
            <a:endParaRPr lang="nl-NL" sz="2800" b="1" dirty="0"/>
          </a:p>
        </p:txBody>
      </p:sp>
      <p:sp>
        <p:nvSpPr>
          <p:cNvPr id="3" name="Tijdelijke aanduiding voor inhoud 2"/>
          <p:cNvSpPr>
            <a:spLocks noGrp="1"/>
          </p:cNvSpPr>
          <p:nvPr>
            <p:ph idx="1"/>
          </p:nvPr>
        </p:nvSpPr>
        <p:spPr>
          <a:xfrm>
            <a:off x="457200" y="1685117"/>
            <a:ext cx="8229600" cy="5055352"/>
          </a:xfrm>
        </p:spPr>
        <p:txBody>
          <a:bodyPr>
            <a:normAutofit fontScale="55000" lnSpcReduction="20000"/>
          </a:bodyPr>
          <a:lstStyle/>
          <a:p>
            <a:pPr marL="0" indent="0">
              <a:buNone/>
            </a:pPr>
            <a:r>
              <a:rPr lang="nl-NL" sz="2900" dirty="0"/>
              <a:t>Franciscus werd in 1182 in Assisi geboren als zoon </a:t>
            </a:r>
            <a:endParaRPr lang="nl-NL" sz="2900" dirty="0" smtClean="0"/>
          </a:p>
          <a:p>
            <a:pPr marL="0" indent="0">
              <a:buNone/>
            </a:pPr>
            <a:r>
              <a:rPr lang="nl-NL" sz="2900" dirty="0" smtClean="0"/>
              <a:t>van </a:t>
            </a:r>
            <a:r>
              <a:rPr lang="nl-NL" sz="2900" dirty="0"/>
              <a:t>een rijke koopmansfamilie. Als jonge man was </a:t>
            </a:r>
            <a:endParaRPr lang="nl-NL" sz="2900" dirty="0" smtClean="0"/>
          </a:p>
          <a:p>
            <a:pPr marL="0" indent="0">
              <a:buNone/>
            </a:pPr>
            <a:r>
              <a:rPr lang="nl-NL" sz="2900" dirty="0" smtClean="0"/>
              <a:t>hij </a:t>
            </a:r>
            <a:r>
              <a:rPr lang="nl-NL" sz="2900" dirty="0"/>
              <a:t>ambitieus. maar door ziekte getroffen, zocht hij </a:t>
            </a:r>
            <a:endParaRPr lang="nl-NL" sz="2900" dirty="0" smtClean="0"/>
          </a:p>
          <a:p>
            <a:pPr marL="0" indent="0">
              <a:buNone/>
            </a:pPr>
            <a:r>
              <a:rPr lang="nl-NL" sz="2900" dirty="0" smtClean="0"/>
              <a:t>de </a:t>
            </a:r>
            <a:r>
              <a:rPr lang="nl-NL" sz="2900" dirty="0"/>
              <a:t>zin van zijn leven in meditatie en gebed. </a:t>
            </a:r>
            <a:endParaRPr lang="nl-NL" sz="2900" dirty="0" smtClean="0"/>
          </a:p>
          <a:p>
            <a:pPr marL="0" indent="0">
              <a:buNone/>
            </a:pPr>
            <a:r>
              <a:rPr lang="nl-NL" sz="2900" dirty="0" smtClean="0"/>
              <a:t>Hij </a:t>
            </a:r>
            <a:r>
              <a:rPr lang="nl-NL" sz="2900" dirty="0"/>
              <a:t>besloot '</a:t>
            </a:r>
            <a:r>
              <a:rPr lang="nl-NL" sz="2900" dirty="0" err="1"/>
              <a:t>Vrouwe</a:t>
            </a:r>
            <a:r>
              <a:rPr lang="nl-NL" sz="2900" dirty="0"/>
              <a:t> Armoede' als bruid te nemen, </a:t>
            </a:r>
            <a:endParaRPr lang="nl-NL" sz="2900" dirty="0" smtClean="0"/>
          </a:p>
          <a:p>
            <a:pPr marL="0" indent="0">
              <a:buNone/>
            </a:pPr>
            <a:r>
              <a:rPr lang="nl-NL" sz="2900" dirty="0" smtClean="0"/>
              <a:t>en </a:t>
            </a:r>
            <a:r>
              <a:rPr lang="nl-NL" sz="2900" dirty="0"/>
              <a:t>de Gekruisigde Christus te volgen. </a:t>
            </a:r>
            <a:endParaRPr lang="nl-NL" sz="2900" dirty="0" smtClean="0"/>
          </a:p>
          <a:p>
            <a:pPr marL="0" indent="0">
              <a:buNone/>
            </a:pPr>
            <a:endParaRPr lang="nl-NL" sz="2900" dirty="0"/>
          </a:p>
          <a:p>
            <a:pPr marL="0" indent="0">
              <a:buNone/>
            </a:pPr>
            <a:r>
              <a:rPr lang="nl-NL" sz="2900" dirty="0" smtClean="0"/>
              <a:t>Hij </a:t>
            </a:r>
            <a:r>
              <a:rPr lang="nl-NL" sz="2900" dirty="0"/>
              <a:t>richtte zijn leven in volgens </a:t>
            </a:r>
            <a:r>
              <a:rPr lang="nl-NL" sz="2900" dirty="0" err="1"/>
              <a:t>Matteus</a:t>
            </a:r>
            <a:r>
              <a:rPr lang="nl-NL" sz="2900" dirty="0"/>
              <a:t> X, 9: 'je zal goud, zilver noch kopergeld in je gordel dragen, neem geen tas, geen twee onderkleren, geen schoeisel, geen reistas mee want de arbeider heeft recht op zijn onderhoud.' Hij deed afstand van alle bezit. Van toen of droeg hij het kleed van de gewone landlieden, grauw van kleur, gelapt en opgehouden door een gordel</a:t>
            </a:r>
            <a:endParaRPr lang="nl-NL" sz="2900" dirty="0" smtClean="0">
              <a:effectLst/>
            </a:endParaRPr>
          </a:p>
          <a:p>
            <a:pPr marL="0" indent="0">
              <a:buNone/>
            </a:pPr>
            <a:r>
              <a:rPr lang="nl-NL" sz="2900" dirty="0"/>
              <a:t>Zijn voorbeeld werkte aanstekelijk. Hij zond zijn volgelingen naar alle windstreken uit om de mensen aan te zetten tot een blijmoedig leven in de geest van het evangelie.</a:t>
            </a:r>
            <a:endParaRPr lang="nl-NL" sz="2900" dirty="0" smtClean="0">
              <a:effectLst/>
            </a:endParaRPr>
          </a:p>
          <a:p>
            <a:pPr marL="0" indent="0">
              <a:buNone/>
            </a:pPr>
            <a:endParaRPr lang="nl-NL" sz="2900" dirty="0" smtClean="0"/>
          </a:p>
          <a:p>
            <a:pPr marL="0" indent="0">
              <a:buNone/>
            </a:pPr>
            <a:r>
              <a:rPr lang="nl-NL" sz="2900" dirty="0" smtClean="0"/>
              <a:t>Hij </a:t>
            </a:r>
            <a:r>
              <a:rPr lang="nl-NL" sz="2900" dirty="0"/>
              <a:t>schreef een regel voor zijn volgelingen, de </a:t>
            </a:r>
            <a:r>
              <a:rPr lang="nl-NL" sz="2900" dirty="0" err="1"/>
              <a:t>fratres</a:t>
            </a:r>
            <a:r>
              <a:rPr lang="nl-NL" sz="2900" dirty="0"/>
              <a:t> </a:t>
            </a:r>
            <a:r>
              <a:rPr lang="nl-NL" sz="2900" dirty="0" err="1"/>
              <a:t>minores</a:t>
            </a:r>
            <a:r>
              <a:rPr lang="nl-NL" sz="2900" dirty="0"/>
              <a:t> of minderbroeders. Door de bescherming van Paus </a:t>
            </a:r>
            <a:r>
              <a:rPr lang="nl-NL" sz="2900" dirty="0" err="1"/>
              <a:t>Innocentius</a:t>
            </a:r>
            <a:r>
              <a:rPr lang="nl-NL" sz="2900" dirty="0"/>
              <a:t> III verkreeg Franciscus de kerkelijke goedkeuring. De minderbroeders zouden zich vooral toeleggen op het apostolaat in de groeiende steden.</a:t>
            </a:r>
            <a:endParaRPr lang="nl-NL" sz="2900" dirty="0" smtClean="0">
              <a:effectLst/>
            </a:endParaRPr>
          </a:p>
          <a:p>
            <a:pPr marL="0" indent="0">
              <a:buNone/>
            </a:pPr>
            <a:r>
              <a:rPr lang="nl-NL" sz="2900" dirty="0"/>
              <a:t>Franciscus stierf op 3 oktober 1226. Twee jaar later werd hij heilig verklaard. </a:t>
            </a:r>
            <a:endParaRPr lang="nl-NL" sz="2900" dirty="0" smtClean="0">
              <a:effectLst/>
            </a:endParaRPr>
          </a:p>
          <a:p>
            <a:endParaRPr lang="nl-NL" dirty="0"/>
          </a:p>
        </p:txBody>
      </p:sp>
      <p:pic>
        <p:nvPicPr>
          <p:cNvPr id="4" name="Afbeelding 3" descr="http://www.casa-in-italia.com/info/images/Assisi/Maestro_di_SFrancesco_Assisi_Basilica_Inferiore_SFrancesco_400.jpg"/>
          <p:cNvPicPr/>
          <p:nvPr/>
        </p:nvPicPr>
        <p:blipFill>
          <a:blip r:embed="rId2">
            <a:extLst>
              <a:ext uri="{28A0092B-C50C-407E-A947-70E740481C1C}">
                <a14:useLocalDpi xmlns:a14="http://schemas.microsoft.com/office/drawing/2010/main" val="0"/>
              </a:ext>
            </a:extLst>
          </a:blip>
          <a:srcRect/>
          <a:stretch>
            <a:fillRect/>
          </a:stretch>
        </p:blipFill>
        <p:spPr bwMode="auto">
          <a:xfrm>
            <a:off x="5979378" y="97688"/>
            <a:ext cx="1958652" cy="3244994"/>
          </a:xfrm>
          <a:prstGeom prst="rect">
            <a:avLst/>
          </a:prstGeom>
          <a:noFill/>
          <a:ln>
            <a:noFill/>
          </a:ln>
        </p:spPr>
      </p:pic>
    </p:spTree>
    <p:extLst>
      <p:ext uri="{BB962C8B-B14F-4D97-AF65-F5344CB8AC3E}">
        <p14:creationId xmlns:p14="http://schemas.microsoft.com/office/powerpoint/2010/main" val="37426405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Franciscus ontvangt de stigmata</a:t>
            </a:r>
            <a:endParaRPr lang="nl-NL" dirty="0"/>
          </a:p>
        </p:txBody>
      </p:sp>
      <p:pic>
        <p:nvPicPr>
          <p:cNvPr id="4" name="Tijdelijke aanduiding voor inhoud 3" descr="http://www.casa-in-italia.com/info/images/Assisi/Lorenzetti_Pietro_Assisi_Basilica_Inferiore_SFrancesco_riceve_stimmate_400.jpg"/>
          <p:cNvPicPr>
            <a:picLocks noGrp="1"/>
          </p:cNvPicPr>
          <p:nvPr>
            <p:ph idx="1"/>
          </p:nvPr>
        </p:nvPicPr>
        <p:blipFill>
          <a:blip r:embed="rId2">
            <a:extLst>
              <a:ext uri="{28A0092B-C50C-407E-A947-70E740481C1C}">
                <a14:useLocalDpi xmlns:a14="http://schemas.microsoft.com/office/drawing/2010/main" val="0"/>
              </a:ext>
            </a:extLst>
          </a:blip>
          <a:srcRect l="-13868" r="-13868"/>
          <a:stretch>
            <a:fillRect/>
          </a:stretch>
        </p:blipFill>
        <p:spPr bwMode="auto">
          <a:xfrm>
            <a:off x="2564971" y="1351600"/>
            <a:ext cx="6399301" cy="3335888"/>
          </a:xfrm>
          <a:prstGeom prst="rect">
            <a:avLst/>
          </a:prstGeom>
          <a:noFill/>
          <a:ln>
            <a:noFill/>
          </a:ln>
        </p:spPr>
      </p:pic>
      <p:pic>
        <p:nvPicPr>
          <p:cNvPr id="5" name="Afbeelding 4" descr="http://s3.amazonaws.com/rapgenius/1374427356_f8SWjJoaSp6RzoGtHVGQ_stigmata_2_lg.jpg"/>
          <p:cNvPicPr/>
          <p:nvPr/>
        </p:nvPicPr>
        <p:blipFill>
          <a:blip r:embed="rId3">
            <a:extLst>
              <a:ext uri="{28A0092B-C50C-407E-A947-70E740481C1C}">
                <a14:useLocalDpi xmlns:a14="http://schemas.microsoft.com/office/drawing/2010/main" val="0"/>
              </a:ext>
            </a:extLst>
          </a:blip>
          <a:srcRect/>
          <a:stretch>
            <a:fillRect/>
          </a:stretch>
        </p:blipFill>
        <p:spPr bwMode="auto">
          <a:xfrm>
            <a:off x="97698" y="1465879"/>
            <a:ext cx="2359777" cy="1553665"/>
          </a:xfrm>
          <a:prstGeom prst="rect">
            <a:avLst/>
          </a:prstGeom>
          <a:noFill/>
          <a:ln>
            <a:noFill/>
          </a:ln>
        </p:spPr>
      </p:pic>
      <p:pic>
        <p:nvPicPr>
          <p:cNvPr id="6" name="Afbeelding 5" descr="http://www.xead.nl/resize/500-500/upload/f1917deaad06e84f478e0203af762970c3QtZnJhbmNpcy1zdGlnbWF0YS5qcGc=.jpg"/>
          <p:cNvPicPr/>
          <p:nvPr/>
        </p:nvPicPr>
        <p:blipFill>
          <a:blip r:embed="rId4">
            <a:extLst>
              <a:ext uri="{28A0092B-C50C-407E-A947-70E740481C1C}">
                <a14:useLocalDpi xmlns:a14="http://schemas.microsoft.com/office/drawing/2010/main" val="0"/>
              </a:ext>
            </a:extLst>
          </a:blip>
          <a:srcRect/>
          <a:stretch>
            <a:fillRect/>
          </a:stretch>
        </p:blipFill>
        <p:spPr bwMode="auto">
          <a:xfrm>
            <a:off x="601438" y="3101593"/>
            <a:ext cx="1856037" cy="3784212"/>
          </a:xfrm>
          <a:prstGeom prst="rect">
            <a:avLst/>
          </a:prstGeom>
          <a:noFill/>
          <a:ln>
            <a:noFill/>
          </a:ln>
        </p:spPr>
      </p:pic>
      <p:sp>
        <p:nvSpPr>
          <p:cNvPr id="7" name="Tekstvak 6"/>
          <p:cNvSpPr txBox="1"/>
          <p:nvPr/>
        </p:nvSpPr>
        <p:spPr>
          <a:xfrm>
            <a:off x="2796629" y="6154341"/>
            <a:ext cx="184666" cy="369332"/>
          </a:xfrm>
          <a:prstGeom prst="rect">
            <a:avLst/>
          </a:prstGeom>
          <a:noFill/>
        </p:spPr>
        <p:txBody>
          <a:bodyPr wrap="none" rtlCol="0">
            <a:spAutoFit/>
          </a:bodyPr>
          <a:lstStyle/>
          <a:p>
            <a:endParaRPr lang="nl-NL" dirty="0"/>
          </a:p>
        </p:txBody>
      </p:sp>
      <p:sp>
        <p:nvSpPr>
          <p:cNvPr id="8" name="Tekstvak 7"/>
          <p:cNvSpPr txBox="1"/>
          <p:nvPr/>
        </p:nvSpPr>
        <p:spPr>
          <a:xfrm>
            <a:off x="2981294" y="5029934"/>
            <a:ext cx="5982977" cy="1600438"/>
          </a:xfrm>
          <a:prstGeom prst="rect">
            <a:avLst/>
          </a:prstGeom>
          <a:noFill/>
        </p:spPr>
        <p:txBody>
          <a:bodyPr wrap="square" rtlCol="0">
            <a:spAutoFit/>
          </a:bodyPr>
          <a:lstStyle/>
          <a:p>
            <a:r>
              <a:rPr lang="nl-NL" sz="1400" dirty="0" smtClean="0"/>
              <a:t>Wat is stigmata?</a:t>
            </a:r>
          </a:p>
          <a:p>
            <a:r>
              <a:rPr lang="nl-NL" sz="1400" dirty="0" smtClean="0"/>
              <a:t>Heel kort gezegd is stigmata het spontaan verschijnen van de wonden die Jezus bij de kruisiging opliep. Hiertoe behoren: wonden van de spijkers in de armen/handen (en soms zelfs de plekken waar het touw gezeten zou hebben), voeten en de doornkrans. De wonden aan de armen en voeten vinden in sommige gevallen aan beide kanten van de voet of arm. Andere gevallen dat de wonden van de zweepslagen op de rug ontstaan zijn ook bekend.</a:t>
            </a:r>
            <a:endParaRPr lang="nl-NL" sz="1400" dirty="0"/>
          </a:p>
        </p:txBody>
      </p:sp>
    </p:spTree>
    <p:extLst>
      <p:ext uri="{BB962C8B-B14F-4D97-AF65-F5344CB8AC3E}">
        <p14:creationId xmlns:p14="http://schemas.microsoft.com/office/powerpoint/2010/main" val="20205861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TotalTime>
  <Words>723</Words>
  <Application>Microsoft Macintosh PowerPoint</Application>
  <PresentationFormat>Diavoorstelling (4:3)</PresentationFormat>
  <Paragraphs>59</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Office-thema</vt:lpstr>
      <vt:lpstr>De pest – De dood – Het kruis</vt:lpstr>
      <vt:lpstr>De Pest</vt:lpstr>
      <vt:lpstr>PowerPoint-presentatie</vt:lpstr>
      <vt:lpstr>Latijns kruis in plattegrond romaanse kerk.</vt:lpstr>
      <vt:lpstr>Kruisiging van Jezus</vt:lpstr>
      <vt:lpstr>Het kruis en de symboliek</vt:lpstr>
      <vt:lpstr>Het kruis en het lijden : Giotto: fresco van kruisiging van Jezus</vt:lpstr>
      <vt:lpstr>Franciscus van Assisi</vt:lpstr>
      <vt:lpstr>Franciscus ontvangt de stigmata</vt:lpstr>
      <vt:lpstr>Het lijden van Jezus: Pieta Emotie leidt tot invoelen en inleven</vt:lpstr>
      <vt:lpstr>Moederliefde : Maria en Jezus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pest – De dood – Het kruis</dc:title>
  <dc:creator>Gebruiker</dc:creator>
  <cp:lastModifiedBy>Gebruiker</cp:lastModifiedBy>
  <cp:revision>13</cp:revision>
  <dcterms:created xsi:type="dcterms:W3CDTF">2015-10-01T09:42:11Z</dcterms:created>
  <dcterms:modified xsi:type="dcterms:W3CDTF">2015-10-10T18:40:33Z</dcterms:modified>
</cp:coreProperties>
</file>